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59" r:id="rId4"/>
    <p:sldId id="267" r:id="rId5"/>
    <p:sldId id="260" r:id="rId6"/>
    <p:sldId id="262" r:id="rId7"/>
    <p:sldId id="268" r:id="rId8"/>
    <p:sldId id="296" r:id="rId9"/>
    <p:sldId id="271" r:id="rId10"/>
    <p:sldId id="277" r:id="rId11"/>
    <p:sldId id="286" r:id="rId12"/>
    <p:sldId id="273" r:id="rId13"/>
    <p:sldId id="274" r:id="rId14"/>
    <p:sldId id="275" r:id="rId15"/>
    <p:sldId id="276" r:id="rId16"/>
    <p:sldId id="278" r:id="rId17"/>
    <p:sldId id="279" r:id="rId18"/>
    <p:sldId id="282" r:id="rId19"/>
    <p:sldId id="280" r:id="rId20"/>
    <p:sldId id="281" r:id="rId21"/>
    <p:sldId id="284" r:id="rId22"/>
    <p:sldId id="285" r:id="rId23"/>
    <p:sldId id="297" r:id="rId24"/>
    <p:sldId id="289" r:id="rId25"/>
    <p:sldId id="290" r:id="rId26"/>
    <p:sldId id="291" r:id="rId27"/>
    <p:sldId id="293" r:id="rId28"/>
    <p:sldId id="294" r:id="rId29"/>
    <p:sldId id="295" r:id="rId30"/>
    <p:sldId id="298" r:id="rId31"/>
    <p:sldId id="300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4" r:id="rId42"/>
    <p:sldId id="311" r:id="rId43"/>
    <p:sldId id="315" r:id="rId44"/>
    <p:sldId id="313" r:id="rId45"/>
    <p:sldId id="316" r:id="rId46"/>
    <p:sldId id="317" r:id="rId47"/>
    <p:sldId id="318" r:id="rId48"/>
    <p:sldId id="319" r:id="rId49"/>
    <p:sldId id="321" r:id="rId50"/>
    <p:sldId id="320" r:id="rId51"/>
    <p:sldId id="325" r:id="rId52"/>
    <p:sldId id="322" r:id="rId53"/>
    <p:sldId id="324" r:id="rId54"/>
    <p:sldId id="323" r:id="rId55"/>
    <p:sldId id="326" r:id="rId56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869706-A738-904F-B040-FD1C3ADCD4B7}">
          <p14:sldIdLst>
            <p14:sldId id="256"/>
            <p14:sldId id="258"/>
            <p14:sldId id="259"/>
            <p14:sldId id="267"/>
            <p14:sldId id="260"/>
            <p14:sldId id="262"/>
            <p14:sldId id="268"/>
            <p14:sldId id="296"/>
            <p14:sldId id="271"/>
            <p14:sldId id="277"/>
            <p14:sldId id="286"/>
            <p14:sldId id="273"/>
            <p14:sldId id="274"/>
            <p14:sldId id="275"/>
            <p14:sldId id="276"/>
            <p14:sldId id="278"/>
            <p14:sldId id="279"/>
            <p14:sldId id="282"/>
            <p14:sldId id="280"/>
            <p14:sldId id="281"/>
            <p14:sldId id="284"/>
            <p14:sldId id="285"/>
            <p14:sldId id="297"/>
            <p14:sldId id="289"/>
            <p14:sldId id="290"/>
            <p14:sldId id="291"/>
            <p14:sldId id="293"/>
            <p14:sldId id="294"/>
            <p14:sldId id="295"/>
            <p14:sldId id="298"/>
            <p14:sldId id="300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4"/>
            <p14:sldId id="311"/>
            <p14:sldId id="315"/>
            <p14:sldId id="313"/>
            <p14:sldId id="316"/>
            <p14:sldId id="317"/>
            <p14:sldId id="318"/>
            <p14:sldId id="319"/>
            <p14:sldId id="321"/>
            <p14:sldId id="320"/>
            <p14:sldId id="325"/>
            <p14:sldId id="322"/>
            <p14:sldId id="324"/>
            <p14:sldId id="323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56"/>
  </p:normalViewPr>
  <p:slideViewPr>
    <p:cSldViewPr snapToGrid="0">
      <p:cViewPr varScale="1">
        <p:scale>
          <a:sx n="96" d="100"/>
          <a:sy n="96" d="100"/>
        </p:scale>
        <p:origin x="17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579C4-827E-8D48-847E-604DD0DCC39D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2BA9C-3F3B-B24C-BD51-7D1F2E3C25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37844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04719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C2E6B-01A6-D2EF-80BD-62E2FC54D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91C1A3-FC40-51B8-7C92-2CFCAD677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6DDB6-6874-A90E-3D34-F9EAE5009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13FC9-9D0E-484D-224E-4FFDEA7B3C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8076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782D-3CD4-3B86-FEDE-66F80D9DF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D4682D-9DED-81C9-631A-C43DAA6F1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AEBA2-8B46-3C96-430B-C2DABB152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E928C-3559-080B-FA5C-08A9F05BD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95205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41361-DDE2-3224-8702-76D6FD79B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73CD3-2DEE-764D-BB3E-7A05F2A13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E3431-9D33-8FFD-00BD-129FD0F9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2C078-5652-2923-F6A7-B67F97376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2703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8D8B1-8B81-D549-D109-760E88D88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F1945A-CBD9-8465-9669-035BBD67F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82E33-4081-4743-2F48-560063C48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8A7F5-2917-7940-D958-E52FACBC2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97240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754DD-6DBE-0DEF-D2CE-B76E41348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D005E-4117-C6E3-FC7B-CC0AE40A6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FA117-CD7F-2050-0CF8-627A259A6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B1890-8B8B-5325-9F42-F8B219F89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70490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C949E-7901-CB57-6E64-9B36E0D39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B290-44D6-317F-8D88-655DC64FE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88B34-94FD-CF84-730C-2472CE2C5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3D8C7-ABA0-E501-4694-CC9F6FD75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11515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00FCF-0EA2-F649-2272-536C37E93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2A777-D191-7B2B-AFB7-819E30775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499EEA-A0CB-8486-25BD-37EE6519A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3E730-B874-681C-3D27-5FECFB695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9743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1DA9F-4BA2-02BD-CDDA-12B9B48C1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D8297-F494-694A-709C-27BC35B11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E95C2B-DE48-224D-1BCB-1B099DEE7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66D99-C797-375B-D278-3A8B5F18E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40015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DF3C-F76D-BC65-3301-4FDC858A0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9C22E-331F-7744-7AD5-62E7F951E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81BB2-43E7-6550-70BF-375221070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3BF81-4FAA-9147-FA13-C0BA1EE03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72887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66AF6-45FB-412A-9F54-E39B02400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E1567F-3419-02FE-13CC-19D45ADBB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91DF2-D1CE-5862-5AB3-E105BC221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30CD6-E123-9C6D-4706-5721C5527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19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19827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B3CC1-CDFB-ADCD-7B0E-BAA98844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5CB245-1905-FA31-E3B6-680A7E69D3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1FCFE-420C-14E8-BDAB-2E76D6AA6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CEC38-502C-FCA3-BB6A-E0170283E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56021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BA906-3329-B0FF-967F-58CFA7359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FC562-1806-D07A-3A7D-9C13ECFF1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7F9CE0-7A3F-6D41-3043-3800EC195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7E2D3-209F-41C9-38C7-237C11453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133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48C83-B1DE-3FAA-2B7D-44895635D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F49379-78CB-3055-E961-9AC804A48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795EE1-3946-C7B7-52EF-784A76B2E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5FF38-0F16-E05A-6035-37702EE19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3521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2EED-C8D5-59A0-502A-79D06FE1C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662FB-D079-2D41-71EC-456DD60C9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28937-EB5E-B3BC-F618-81B760B4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4422B-F807-0FC6-D8BA-C7163FB6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0328E-A057-99A0-A564-1EEF2FD10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5159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F3FF2-0A31-9A6D-B319-3B452568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AEF88-E912-FF16-2583-1ABAC8C9B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DEF86-106A-9022-169B-07FFA390D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FEE67-B9AC-49E2-1A20-8338262E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F6817-7CAF-4BC3-6E28-5965ECBD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2311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7E190E-6DCA-165E-ECBC-A8FA3C765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2CDDF-F8E4-DF5E-0CAA-2BA2DCC4F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5E4EC-0095-AD59-1C4F-F20593B9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6FF2C-7482-C4D3-9CE6-2F90FFF5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12F3B-D8AC-7408-939D-B247A312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9618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304B-F5E7-3D77-D0A9-83C2D9E9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C234-8590-9A34-AD96-ED02F206A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6A455-9189-CFF7-DD52-89727C01C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BC105-E78E-4D43-A682-639BF5E7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5DC0F-A21D-5429-FF9F-6CE48DB3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0987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4E9E-6C39-3BE9-EB51-A81D8E7D9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D7ECA-41AA-1552-CA48-34B11C70B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B1162-A014-195E-4C2A-CF806606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53EAD-F6EC-8563-E6DD-2E022F25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7A88C-F285-BDBA-4374-8B8E548B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16067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106B-0242-FFAC-8A8E-6A74A36D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92D33-ED36-A337-A147-5DB5967C1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0DC84-9F78-9B84-E558-59D0A3286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D34C7-2EE7-65C5-F2E2-E5E23ECE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96B1A-BDAC-90BD-BF1F-2244D5FE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806F9-8871-1968-A332-5D0231BE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442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8967-AC08-EFC2-68AB-BBC8B04A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D443D-75E4-8225-BC4A-4AA3475E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334F-BB51-52EA-C067-F574B70F3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E401B-B8B5-0D15-3F25-C39679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B6BD9-DAF7-A4E7-B1BE-AAB536EFA0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18CD23-CA71-18B4-DA00-3174F2822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BBC911-CBFE-D2A6-6B1F-F79F838E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2D6D9-25DC-0046-42BF-99297A5B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7500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C813-2172-84C9-4D9D-7D92EFF1D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306FE-C042-B97C-5CA8-C75CF144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B9771F-6861-A394-D97B-97431765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10D4D-5560-55B2-8CE6-ADA9F8E6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82840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581C27-81FF-C306-3CD6-9318704BC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F0932-9837-C4E5-CC88-11C11D93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1520C-8348-2010-926C-DCAC104A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21767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943DC-FDEA-CECD-32E2-A88D95260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56E0B-15DE-2D62-79B6-18CCCE98B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3D9E7-6FDE-80E9-B6AD-BD700EABD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ECE43-79EF-4AC6-CC5D-DE59D5BA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E6784-7717-3844-4949-430016A17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645CE-08F5-411A-69F4-64C8C9B4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1574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2195-A0AA-5622-A63B-F59A0ED69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642FC1-4FBB-8361-350A-7331AA9FE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070A3-F6C6-D9C5-FE50-F5B584AF5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9DEEA-D9C3-85C5-B35E-70AA9F67F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4CA03-E971-6E6C-2E5D-04DB3B9D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A32AF-B007-CA4C-D427-AF27D89D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3206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9BE4-CC29-BCC6-7A22-11E8CB57D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CCB6B-9B9C-2E68-C357-AC16AAB9F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E1B2E-9222-9972-3CB7-9CED3B4EA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DB244-3448-4C5B-DC90-FAB2DDAC2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68608-38B3-BA8C-3B88-587B13F5C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7510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2612-AF75-9C19-9D53-67BCEEBCD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93522"/>
            <a:ext cx="9144000" cy="14709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IT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  <a:t>OLA Project</a:t>
            </a:r>
            <a:br>
              <a:rPr lang="en-IT" sz="5400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</a:br>
            <a:r>
              <a:rPr lang="en-IT" sz="4000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  <a:t>2024/2025</a:t>
            </a:r>
            <a:endParaRPr lang="en-IT" sz="5400" dirty="0">
              <a:latin typeface="Palatino" pitchFamily="2" charset="77"/>
              <a:ea typeface="Palatino" pitchFamily="2" charset="77"/>
              <a:cs typeface="Apple Symbols" panose="02000000000000000000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C15CD-5715-3AF3-9E2D-FE6FEBEBD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9820" y="5474739"/>
            <a:ext cx="2396359" cy="1080704"/>
          </a:xfrm>
        </p:spPr>
        <p:txBody>
          <a:bodyPr>
            <a:normAutofit lnSpcReduction="10000"/>
          </a:bodyPr>
          <a:lstStyle/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Mattia Piccinato</a:t>
            </a:r>
          </a:p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Francesco Allegrini</a:t>
            </a:r>
          </a:p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Mattia Repetti</a:t>
            </a:r>
          </a:p>
        </p:txBody>
      </p:sp>
    </p:spTree>
    <p:extLst>
      <p:ext uri="{BB962C8B-B14F-4D97-AF65-F5344CB8AC3E}">
        <p14:creationId xmlns:p14="http://schemas.microsoft.com/office/powerpoint/2010/main" val="321291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536DA-EB01-F32B-886A-54945DCA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2B38-8BAD-F96E-3689-2D991E89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4E6F-68A6-E584-58A4-875959D8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8816163" cy="151379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incorporating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lower confidence bounds on consumption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this UCB1 extension ensures that decisions are budget-aware to avoid overconsumption, while being optimistic about it to promote exploration.</a:t>
            </a:r>
          </a:p>
          <a:p>
            <a:pPr marL="0" indent="0"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254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13794-C80C-A1E9-55B0-995EF961F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3375-17E6-69D8-F5A1-7B14C84AD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C7BF8F-3CA2-237D-38FF-AD4FA0F84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562" y="1716877"/>
                <a:ext cx="5111838" cy="427595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it-IT" sz="2400" dirty="0">
                    <a:latin typeface="Palatino" pitchFamily="2" charset="77"/>
                    <a:ea typeface="Palatino" pitchFamily="2" charset="77"/>
                  </a:rPr>
                  <a:t>Scaling factor C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Since rewards were not normalized to [0,1], we introduced a scaling factor to adjust the confidence bounds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our work, we found that a reasonable choice for the value of R is the maximum reward 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Although, choosing the maximum consumption C for the consumption lower bounds, results in overly optimistic decisions and thus poor budget management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On the other hand, the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constant C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turns out being a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parameter controlling the optimism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about the consumption estimation, which can be tuned to fit the instance time horizon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 a result, we chose to explore its impact through tuning…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… Observing that scaling it by a constant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1</m:t>
                        </m:r>
                      </m:num>
                      <m:den>
                        <m:r>
                          <a:rPr lang="it-IT" sz="1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𝑧</m:t>
                        </m:r>
                      </m:den>
                    </m:f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obtains most of the marginal gain for a value around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𝑧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=</m:t>
                    </m:r>
                    <m:r>
                      <a:rPr lang="it-IT" sz="1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50=</m:t>
                    </m:r>
                    <m:r>
                      <m:rPr>
                        <m:sty m:val="p"/>
                      </m:rPr>
                      <a:rPr lang="it-IT" sz="1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C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!!!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C7BF8F-3CA2-237D-38FF-AD4FA0F84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62" y="1716877"/>
                <a:ext cx="5111838" cy="4275955"/>
              </a:xfrm>
              <a:blipFill>
                <a:blip r:embed="rId2"/>
                <a:stretch>
                  <a:fillRect l="-1980" t="-2077" r="-24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52706AF-6FD5-B92F-6CF0-E8947F636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784" y="1123327"/>
            <a:ext cx="3815524" cy="24600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6188C1-991D-73FD-7CA7-FDAE1A6C4B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44"/>
          <a:stretch>
            <a:fillRect/>
          </a:stretch>
        </p:blipFill>
        <p:spPr>
          <a:xfrm>
            <a:off x="7125360" y="3687431"/>
            <a:ext cx="3815524" cy="261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2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8E159-16E0-2B81-8CEC-5EFA9B357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653A-2338-247A-B690-230864B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96B8F-C8D2-B13D-0B27-255FF992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257800" cy="436892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Consumption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Thanks to the scaling factor adaptation, the algorithm </a:t>
            </a:r>
            <a:r>
              <a:rPr lang="en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successfully optimizes the usage per round</a:t>
            </a: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until the end of the time horizon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61CF4-015A-2BBD-8603-081B89EE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6842125" y="1027906"/>
            <a:ext cx="376555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58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9984C-E430-F8A9-38F8-ED2673C3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FB8A-ECAA-A7C1-878B-468A8CD7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CD62A-3FD0-124A-1F13-F8F4AF921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893106" cy="436892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Baseline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At first glance, it seems that the algorithm does not achieve sub-linear regret against the standard baseline…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reason in this case is that we are comparing an algorithm playing with a max capacity against a clairvoyant which can keep selling an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unlimited quantity of items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Further discussion later 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40FB-C659-2D09-B712-DB6D47FB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/>
          <a:stretch>
            <a:fillRect/>
          </a:stretch>
        </p:blipFill>
        <p:spPr>
          <a:xfrm>
            <a:off x="7159778" y="1547005"/>
            <a:ext cx="376555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5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DF6A5-36FB-BFBF-B261-650F0DFC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8837-684F-C2FA-0FD7-195115BA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8A972-F67B-14FF-9D4C-38B1E94E9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486400" cy="289266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Learning Quality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fact, the algorithm - due to the constraint - barely plays the optimal arm… Implying linear regret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Which is the desired behaviour!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playing the optimal arm, it consumes more than it should, turning not actually optimal in this setting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Here, the algorithm "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decides to sell less to sell enough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” - at better price!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8AAC7-79B6-8097-CD65-ADA25B6C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936750"/>
            <a:ext cx="4330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36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6F9E6-00F9-87A3-2EE6-A577E73BE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259B-44BD-EA6D-8D5F-AB7DE2AB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C78BB-BC70-7C6F-BB60-BA76B1624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804971" cy="222063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New 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price: 4.00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240k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latin typeface="Palatino" pitchFamily="2" charset="77"/>
                <a:ea typeface="Palatino" pitchFamily="2" charset="77"/>
              </a:rPr>
              <a:t>The “Per-round Budget-aware Mixed-Policy Clairvoyant”</a:t>
            </a:r>
            <a:br>
              <a:rPr lang="en-GB" sz="18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policy: [0. 0. 0. 0. 0. 0. 0. 0. 0.58 0.42 0. 0. 0. ]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254k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Notice: our algorithm converges to [0. 0. 0. 0. 0. 0. 0. 0. 0.58 0.42 0. 0. 0. ]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DB8DE-A7E0-9065-58E5-80311A891D86}"/>
              </a:ext>
            </a:extLst>
          </p:cNvPr>
          <p:cNvSpPr txBox="1">
            <a:spLocks/>
          </p:cNvSpPr>
          <p:nvPr/>
        </p:nvSpPr>
        <p:spPr>
          <a:xfrm>
            <a:off x="838200" y="4546545"/>
            <a:ext cx="10820400" cy="1685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Given that our algorithm converges to a policy closely aligned with that of the BAMP clairvoyant, we believe the observed regret stems only from the time initially required by the algorithm to learn.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Considering the budget-constrained nature of the problem - which somehow counters the clairvoyant strength - we expect the regret to grow very slowly as the time horizon increases further.</a:t>
            </a:r>
            <a:b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F363D-1566-78A1-E084-71AFF482E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468665"/>
            <a:ext cx="4297976" cy="28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23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902EE-436C-F0F4-AC17-6E4A8B3C7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7EC2-6759-7E36-438B-DFABEA2B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6A194-9AB6-6390-69F9-68764771E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With multiple products</a:t>
            </a:r>
          </a:p>
        </p:txBody>
      </p:sp>
    </p:spTree>
    <p:extLst>
      <p:ext uri="{BB962C8B-B14F-4D97-AF65-F5344CB8AC3E}">
        <p14:creationId xmlns:p14="http://schemas.microsoft.com/office/powerpoint/2010/main" val="3674136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1035B-3D6C-9EC2-9443-24E3E6CA7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3367-7307-89D5-D223-65F25014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8CE10B-8EAB-3E1A-0F98-B28CBE842CA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per product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3.00€, 2.50€, 1.50€ and 6.00€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1.50€, 0.50€ and 4.00€</a:t>
                </a: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4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1.5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v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4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8CE10B-8EAB-3E1A-0F98-B28CBE842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339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9380-5071-169E-7D46-42E264934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2F0B-D81B-4EA5-6ADC-C10FAADE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Setting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F8A580-B409-C942-DFD9-EB6DC7C44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Best Expected Prices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1: optimal price = €3.33, expected profit = €24.63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2: optimal price = €2.75, expected profit = €23.58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3: optimal price = €1.58, expected profit = €23.50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4: optimal price = €6.67, expected profit = €43.78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Best Super Arm – Overall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expected profit = €115.49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demand: 75.45 units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84D72-5DEE-878E-B809-88D42A1A4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61" y="4005336"/>
            <a:ext cx="6703830" cy="22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00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D1F0B-9CF8-8F30-54AD-0CCB0CB0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CA80-9122-A687-B7DD-B035EE57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C162F-5731-4FBB-6A7D-9834114705F1}"/>
              </a:ext>
            </a:extLst>
          </p:cNvPr>
          <p:cNvSpPr txBox="1"/>
          <p:nvPr/>
        </p:nvSpPr>
        <p:spPr>
          <a:xfrm>
            <a:off x="838200" y="1690688"/>
            <a:ext cx="9851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20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There are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50 buyers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per each product, each with valuations similarly to R1</a:t>
            </a:r>
          </a:p>
          <a:p>
            <a:endParaRPr lang="en-IT" sz="2400" dirty="0">
              <a:latin typeface="Palatino" pitchFamily="2" charset="77"/>
              <a:ea typeface="Palatino" pitchFamily="2" charset="77"/>
            </a:endParaRPr>
          </a:p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Changes</a:t>
            </a:r>
          </a:p>
          <a:p>
            <a:pPr>
              <a:spcAft>
                <a:spcPts val="1200"/>
              </a:spcAft>
            </a:pP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extended the environment to a multi-product environment, that is equivalent to N independent single-product environments</a:t>
            </a:r>
          </a:p>
          <a:p>
            <a:endParaRPr lang="en-IT" sz="2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24452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B384-5C78-1580-476D-3CBC2C13C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0AF4F-23A3-471D-013C-4FED2AC63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Single product with production capacity constraint</a:t>
            </a:r>
          </a:p>
        </p:txBody>
      </p:sp>
    </p:spTree>
    <p:extLst>
      <p:ext uri="{BB962C8B-B14F-4D97-AF65-F5344CB8AC3E}">
        <p14:creationId xmlns:p14="http://schemas.microsoft.com/office/powerpoint/2010/main" val="152603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CD19F-D667-1176-B1D3-0A09DEDDA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FB76-DA18-65E8-EFDD-8C004E46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Feedback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D5E5F-34CB-A231-AD05-0FC956512054}"/>
              </a:ext>
            </a:extLst>
          </p:cNvPr>
          <p:cNvSpPr txBox="1"/>
          <p:nvPr/>
        </p:nvSpPr>
        <p:spPr>
          <a:xfrm>
            <a:off x="838200" y="1690688"/>
            <a:ext cx="88718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environment returns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number of sales per product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and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reward per product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along with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</a:t>
            </a:r>
          </a:p>
        </p:txBody>
      </p:sp>
    </p:spTree>
    <p:extLst>
      <p:ext uri="{BB962C8B-B14F-4D97-AF65-F5344CB8AC3E}">
        <p14:creationId xmlns:p14="http://schemas.microsoft.com/office/powerpoint/2010/main" val="682064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F982F-ECEE-8F13-30C3-4DB9A2C0B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348D-881D-3E02-703F-0D79E500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D61C98-A0F3-8623-53B4-B947A5CB0E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2"/>
                <a:ext cx="10850697" cy="4368921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Estimation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 Confidence Bounds (UCB) on expected rewards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1800" b="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Confidence Bounds (LCB) on expected consumption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it-IT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GB" sz="1600" baseline="-250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24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Decision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algorithm now considers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superarms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(combinations of prices for each product)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At each round, it solves a linear program to find a distribution 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γ</a:t>
                </a:r>
                <a:r>
                  <a:rPr lang="en-GB" sz="18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over superarms that: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Satisfies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 average consumption constraint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l-GR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</m:sub>
                      <m:sup/>
                      <m:e>
                        <m:r>
                          <a:rPr lang="el-GR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𝛾</m:t>
                        </m:r>
                        <m:r>
                          <a:rPr lang="it-IT" sz="1800" i="1" baseline="-25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𝑡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(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)⋅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𝐿𝐶𝐵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(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)</m:t>
                        </m:r>
                      </m:e>
                    </m:nary>
                    <m:r>
                      <a:rPr lang="en-GB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≤</m:t>
                    </m:r>
                    <m:r>
                      <a:rPr lang="el-GR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𝜌</m:t>
                    </m:r>
                    <m:r>
                      <a:rPr lang="el-GR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1800" i="1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𝐵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/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𝑇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Maximizes expected reward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 a probability distribution- weights sum to 1</a:t>
                </a: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D61C98-A0F3-8623-53B4-B947A5CB0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2"/>
                <a:ext cx="10850697" cy="4368921"/>
              </a:xfrm>
              <a:blipFill>
                <a:blip r:embed="rId2"/>
                <a:stretch>
                  <a:fillRect l="-818" t="-202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898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FD57A-30F1-243E-E03F-E2F6F1D3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F0DC-94E3-E287-90E3-6ABA304D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F4CDC-3BA4-9658-08D2-D583319A1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10108096" cy="42554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build per-arm statistics for each product-price pair (arm) and use them to estimate the expected reward and consumption of every combination of prices (superarm)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Such approach enables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better efficiency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than estimating the confidence bounds for every possible product mix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To be discussed</a:t>
            </a:r>
            <a:endParaRPr lang="it-IT" sz="20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next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slides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will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discuss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choice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the the scaling factor R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How to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initialize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</a:t>
            </a: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How to handle the case of LPP failure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6944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0A619-53A6-A912-C4E7-798D1A43A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D23A-7460-ADF6-9E92-81E92EC1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B89E6-B642-4934-DAEE-0642466A7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61" y="1716878"/>
            <a:ext cx="5688781" cy="221286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Scaling </a:t>
            </a:r>
            <a:r>
              <a:rPr lang="it-IT" sz="2400" dirty="0" err="1">
                <a:latin typeface="Palatino" pitchFamily="2" charset="77"/>
                <a:ea typeface="Palatino" pitchFamily="2" charset="77"/>
              </a:rPr>
              <a:t>factors</a:t>
            </a:r>
            <a:r>
              <a:rPr lang="it-IT" sz="2400" dirty="0">
                <a:latin typeface="Palatino" pitchFamily="2" charset="77"/>
                <a:ea typeface="Palatino" pitchFamily="2" charset="77"/>
              </a:rPr>
              <a:t> R and C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Similarly to what we did for R1, we had to choose a reasonable value for R and C.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Due to the presence of multiple products, and considering how we estimate the bounds for the superarms, we decided to just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divide R and C by 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this case, this choice turns out to be the best one.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Notice the y-axis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0770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079BF1-252E-556D-FB12-792E85131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44C4B7-DDAE-8ADE-EF2A-35D1E6778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C846A-8A7D-2BF0-FEF3-19C68700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A9EE967-2E14-03EA-8CF9-76F5523D04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6782" y="1726196"/>
                <a:ext cx="5781340" cy="4255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it-IT" sz="2400" dirty="0">
                    <a:latin typeface="Palatino" pitchFamily="2" charset="77"/>
                    <a:ea typeface="Palatino" pitchFamily="2" charset="77"/>
                  </a:rPr>
                  <a:t>Algorithm initialization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chose to compare two different strategies: </a:t>
                </a:r>
              </a:p>
              <a:p>
                <a:pPr marL="342900" indent="-342900">
                  <a:spcBef>
                    <a:spcPts val="0"/>
                  </a:spcBef>
                  <a:spcAft>
                    <a:spcPts val="400"/>
                  </a:spcAft>
                  <a:buFont typeface="Arial" panose="020B0604020202020204" pitchFamily="34" charset="0"/>
                  <a:buAutoNum type="arabicPeriod"/>
                </a:pP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Making sure to run each arm at least once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the first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𝑁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𝐾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rounds</a:t>
                </a:r>
              </a:p>
              <a:p>
                <a:pPr marL="342900" indent="-34290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AutoNum type="arabicPeriod"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Making sure to run each superarm at least once in the first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𝑆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rounds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latter option achieves higher regret than the former.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11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53.3k vs 111.9k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A9EE967-2E14-03EA-8CF9-76F5523D0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82" y="1726196"/>
                <a:ext cx="5781340" cy="4255400"/>
              </a:xfrm>
              <a:prstGeom prst="rect">
                <a:avLst/>
              </a:prstGeom>
              <a:blipFill>
                <a:blip r:embed="rId2"/>
                <a:stretch>
                  <a:fillRect l="-1754" t="-178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C9CF089-409C-D36B-08E3-EB21C640C2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22"/>
          <a:stretch>
            <a:fillRect/>
          </a:stretch>
        </p:blipFill>
        <p:spPr>
          <a:xfrm>
            <a:off x="7723887" y="1134449"/>
            <a:ext cx="2878350" cy="22945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DFAF9F-CE2B-B875-5B4B-DB295A98D4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0"/>
          <a:stretch>
            <a:fillRect/>
          </a:stretch>
        </p:blipFill>
        <p:spPr>
          <a:xfrm>
            <a:off x="7751135" y="3840380"/>
            <a:ext cx="2851102" cy="2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69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5F2BE0-563B-5BAD-A5ED-2A192C36A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CF07108-6641-C851-AED9-0E05E6F41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3D059-A9ED-77F1-07B2-B71EB4FD9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F7F227-F093-FB52-033D-A79052FE2141}"/>
              </a:ext>
            </a:extLst>
          </p:cNvPr>
          <p:cNvSpPr txBox="1">
            <a:spLocks/>
          </p:cNvSpPr>
          <p:nvPr/>
        </p:nvSpPr>
        <p:spPr>
          <a:xfrm>
            <a:off x="772648" y="1953153"/>
            <a:ext cx="7572759" cy="3158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Linear Program failure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During the execution of the algorithm, the Linear Programming problem (LPP) used to select the optimal superarms probability distribution may fail to return a feasible solution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 handle such cases gracefully, we implemented a fallback mechanism that finds an alternative solution when the LPP becomes infeasible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idea is simple: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among the feasible superarms, we return the one with maximum expected reward; if no feasible superarm is available, we choose the one with minimum cost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Although, in our work this case never occurred, our algorithm does not need to stop in case of LPP failure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59804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9D4B7-74A8-2174-B9C1-53F1DCD96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01FE-5743-F298-E27E-24E154A2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930411-7A71-5934-249F-C18E0761F8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668322"/>
                <a:ext cx="5153628" cy="367985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Dynamic version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the previous plots, it is possible to notice that the budget runs out quite early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that reason, we implemented a version of our algorithm using </a:t>
                </a:r>
                <a:r>
                  <a:rPr lang="en-IT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dynamic per-round budget</a:t>
                </a:r>
                <a:r>
                  <a:rPr lang="en-IT" sz="1600" i="1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IT" sz="16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 </a:t>
                </a: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T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𝑅𝑒𝑚𝑎𝑖𝑛𝑖𝑛𝑔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𝐵𝑢𝑑𝑔𝑒𝑡</m:t>
                        </m:r>
                      </m:num>
                      <m:den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𝑅𝑒𝑚𝑎𝑖𝑛𝑖𝑛𝑔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𝑅𝑜𝑢𝑛𝑑𝑠</m:t>
                        </m:r>
                      </m:den>
                    </m:f>
                  </m:oMath>
                </a14:m>
                <a:r>
                  <a:rPr lang="en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 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and dynamic bound </a:t>
                </a:r>
                <a14:m>
                  <m:oMath xmlns:m="http://schemas.openxmlformats.org/officeDocument/2006/math">
                    <m:r>
                      <a:rPr lang="en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f>
                      <m:fPr>
                        <m:ctrlPr>
                          <a:rPr lang="en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𝑙𝑜𝑔𝑡</m:t>
                        </m:r>
                      </m:num>
                      <m:den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sz="1400" i="1" baseline="-250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sz="1400" i="1" baseline="-250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Achieving: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absolute value for the regret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1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30.3k</a:t>
                </a:r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Better budget management over time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IT" sz="24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930411-7A71-5934-249F-C18E0761F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668322"/>
                <a:ext cx="5153628" cy="3679855"/>
              </a:xfrm>
              <a:blipFill>
                <a:blip r:embed="rId2"/>
                <a:stretch>
                  <a:fillRect l="-1970" t="-241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8DA16FD-7DD1-ED42-C2EA-0488CC48D0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/>
          <a:stretch>
            <a:fillRect/>
          </a:stretch>
        </p:blipFill>
        <p:spPr>
          <a:xfrm>
            <a:off x="7096664" y="1936750"/>
            <a:ext cx="3708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48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9301E-4E35-8BD1-A23D-EDF728D48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4812-459D-1121-97DF-D8D353B4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1A96-CCDA-500A-16D8-D962B05DA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8323"/>
                <a:ext cx="10620737" cy="194297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Clairvoyants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600" i="1" dirty="0">
                    <a:latin typeface="Palatino" pitchFamily="2" charset="77"/>
                    <a:ea typeface="Palatino" pitchFamily="2" charset="77"/>
                  </a:rPr>
                  <a:t>The “Budget-unaware Fixed-price Clairvoyant”</a:t>
                </a:r>
                <a:b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Expected total profit: 2.31M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600" i="1" dirty="0">
                    <a:latin typeface="Palatino" pitchFamily="2" charset="77"/>
                    <a:ea typeface="Palatino" pitchFamily="2" charset="77"/>
                  </a:rPr>
                  <a:t>The “Per-round Budget-aware Mixed-Policy Clairvoyant”</a:t>
                </a:r>
                <a:br>
                  <a:rPr lang="en-GB" sz="1600" dirty="0">
                    <a:latin typeface="Palatino" pitchFamily="2" charset="77"/>
                    <a:ea typeface="Palatino" pitchFamily="2" charset="77"/>
                  </a:rPr>
                </a:b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Optimal policy: 0.866 </a:t>
                </a: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3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rd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 + 0.134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Expected total reward: 1.19M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1A96-CCDA-500A-16D8-D962B05DA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8323"/>
                <a:ext cx="10620737" cy="1942978"/>
              </a:xfrm>
              <a:blipFill>
                <a:blip r:embed="rId2"/>
                <a:stretch>
                  <a:fillRect l="-956" t="-454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797EE72-E930-8FBF-1134-2DA5F19AC91D}"/>
              </a:ext>
            </a:extLst>
          </p:cNvPr>
          <p:cNvSpPr txBox="1"/>
          <p:nvPr/>
        </p:nvSpPr>
        <p:spPr>
          <a:xfrm>
            <a:off x="838200" y="3948337"/>
            <a:ext cx="36593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regret against our BAMP clairvoyant is surprisingly low: less than 5% for this instance</a:t>
            </a:r>
          </a:p>
          <a:p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0D076-D161-F997-D674-AFD7959E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822" y="3989976"/>
            <a:ext cx="5962770" cy="239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03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C19B-CCA8-D890-A0A2-0D4F833A9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043B-3804-61AC-F558-E1AC94BD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70426-0DB2-9AED-7563-6964C7A2B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8323"/>
            <a:ext cx="10146175" cy="13255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Learning Quality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Our algorithm successfully converges to our “Per-round Budget-aware Mixed-Policy Clairvoyant”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policy.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E7BCB-7E68-65A3-2AFF-B5F980D7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3106774"/>
            <a:ext cx="55118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15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9E343-F813-DB37-D823-CC97F0D9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68CE-7573-35C8-D66A-EB0EE1F6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6BAFB-972A-8102-30B0-115902D02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Single product with highly 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195527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F46D-619D-0491-7A41-2213926F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 -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3B1BEB-0CE2-849F-D664-B37457161FF7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 = 3.00€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2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1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3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Disclaimer: The price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grids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were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often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 </a:t>
                </a:r>
                <a:r>
                  <a:rPr lang="it-IT" sz="12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very</a:t>
                </a:r>
                <a:r>
                  <a:rPr lang="it-IT" sz="12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-discrete 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means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the project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specifications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.</a:t>
                </a: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this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case,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decided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adopt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 high K – due to the low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deman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of the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problem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– in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order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have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precision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of 0.50€</a:t>
                </a: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Later…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3B1BEB-0CE2-849F-D664-B37457161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4278094"/>
              </a:xfrm>
              <a:prstGeom prst="rect">
                <a:avLst/>
              </a:prstGeom>
              <a:blipFill>
                <a:blip r:embed="rId3"/>
                <a:stretch>
                  <a:fillRect l="-941" t="-888" b="-118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264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F20E3-837D-7A8D-285B-16FDCE5F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1AC0D-40E7-3B87-DF50-A3029D44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CA15F-6625-EE0A-0209-557B27AC04D9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077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Starting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5.00€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2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10 |</m:t>
                    </m:r>
                  </m:oMath>
                </a14:m>
                <a:endParaRPr lang="it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CA15F-6625-EE0A-0209-557B27AC0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077766"/>
              </a:xfrm>
              <a:prstGeom prst="rect">
                <a:avLst/>
              </a:prstGeom>
              <a:blipFill>
                <a:blip r:embed="rId3"/>
                <a:stretch>
                  <a:fillRect l="-941" t="-1230" b="-204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028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6197A-B47F-5FF3-70AA-04AEAD97A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6D45-A6FC-B46C-DA98-DFD0E408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E7917-1361-4D39-C4DB-73C66E45CE3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2361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will test our algorithm in two different environments: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A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⋅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sin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f>
                      <m:fPr>
                        <m:ctrlPr>
                          <a:rPr lang="en-GB" sz="1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GB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t</m:t>
                        </m:r>
                      </m:num>
                      <m:den>
                        <m:r>
                          <a:rPr lang="it-IT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​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),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t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,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here A = 2.0, P = 1000 e </a:t>
                </a:r>
                <a14:m>
                  <m:oMath xmlns:m="http://schemas.openxmlformats.org/officeDocument/2006/math">
                    <m:r>
                      <a:rPr lang="it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v/T</a:t>
                </a: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E7917-1361-4D39-C4DB-73C66E45C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2361609"/>
              </a:xfrm>
              <a:prstGeom prst="rect">
                <a:avLst/>
              </a:prstGeom>
              <a:blipFill>
                <a:blip r:embed="rId3"/>
                <a:stretch>
                  <a:fillRect l="-941" t="-159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52B38FD-2F14-311B-8B50-954592420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658" y="3670714"/>
            <a:ext cx="8655325" cy="299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87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697F4-FD07-64EC-FB5C-375FC59E4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5C2C5-35AC-896E-05E7-097BA745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C7D8-67F2-A1BB-F0AA-B5E502560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1575"/>
            <a:ext cx="10156902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Our primal-dual agent combines a regret minimizer with a dynamic adjustment of a Lagrange multiplier to manage highly non-stationary environments with consumption constraint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 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 component selects prices by learning from newly observed rewards, allowing it to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track changes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buyer behaviour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over time — even in highly non-stationary settings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 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dual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 component, on the other hand,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enforces the budget constraint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updating the Lagrange multiplier </a:t>
            </a:r>
            <a:r>
              <a:rPr lang="el-GR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λ,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which penalizes price choices leading to excessive consumption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Such dual component can be seen as an adversary that seeks to minimize the agent's effective reward by increasing the penalty when the agent exceeds the per-round budget</a:t>
            </a:r>
          </a:p>
        </p:txBody>
      </p:sp>
    </p:spTree>
    <p:extLst>
      <p:ext uri="{BB962C8B-B14F-4D97-AF65-F5344CB8AC3E}">
        <p14:creationId xmlns:p14="http://schemas.microsoft.com/office/powerpoint/2010/main" val="2580615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782CF-E35D-1893-0189-B1145F753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FA73-E679-24D4-1A7A-BDDF585B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D1177-892F-3956-B394-1B5715CBE3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7" y="1668321"/>
                <a:ext cx="10240619" cy="155205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Primal parameters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use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EXP3.P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–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adversarial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environments in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bandit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feedback,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no-regret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high probability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tuned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gamma (exploration term)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choosing </a:t>
                </a:r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sz="1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0.1, 0.01, 0.001}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b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D1177-892F-3956-B394-1B5715CBE3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668321"/>
                <a:ext cx="10240619" cy="1552052"/>
              </a:xfrm>
              <a:blipFill>
                <a:blip r:embed="rId2"/>
                <a:stretch>
                  <a:fillRect l="-866" t="-569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C3EA5B-92DA-B120-AA59-10E14A70EBEE}"/>
                  </a:ext>
                </a:extLst>
              </p:cNvPr>
              <p:cNvSpPr txBox="1"/>
              <p:nvPr/>
            </p:nvSpPr>
            <p:spPr>
              <a:xfrm>
                <a:off x="838197" y="2984686"/>
                <a:ext cx="5655730" cy="1892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Dual parameters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learning rate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the dual has been manually tuned by choosing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0.1, 0.01, 0.001}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0.01 turned out to be the best choice</a:t>
                </a:r>
                <a:endParaRPr lang="en-GB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endParaRPr lang="en-IT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C3EA5B-92DA-B120-AA59-10E14A70E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2984686"/>
                <a:ext cx="5655730" cy="1892826"/>
              </a:xfrm>
              <a:prstGeom prst="rect">
                <a:avLst/>
              </a:prstGeom>
              <a:blipFill>
                <a:blip r:embed="rId3"/>
                <a:stretch>
                  <a:fillRect l="-1566" t="-26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159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E719-1275-63EF-C974-1A12B360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1C2C6-55BC-5D22-4017-48C1D3EE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4808C-215C-516A-E4C5-83ADBAF88D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68321"/>
                <a:ext cx="6702289" cy="304864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Clipping Lambda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general, it is needed to project the Lagrange multiplier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onto a fixed interval [0, U] in order to ensure stability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Inspired by the </a:t>
                </a:r>
                <a:r>
                  <a:rPr lang="en-GB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upperbound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for rewards lying within [0,1] - to </a:t>
                </a:r>
                <a:r>
                  <a:rPr lang="en-GB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accomodate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arbitrary reward magnitudes, we initially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scaled up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theoretical bound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 </m:t>
                    </m:r>
                    <m:f>
                      <m:fPr>
                        <m:ctrl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1</m:t>
                        </m:r>
                      </m:num>
                      <m:den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 by the maximum </a:t>
                </a:r>
                <a:r>
                  <a:rPr lang="en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feasible reward 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Max expected reward starts from </a:t>
                </a:r>
                <a14:m>
                  <m:oMath xmlns:m="http://schemas.openxmlformats.org/officeDocument/2006/math">
                    <m:r>
                      <a:rPr lang="en-IT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it-IT" sz="1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and varies with dynamic </a:t>
                </a:r>
                <a14:m>
                  <m:oMath xmlns:m="http://schemas.openxmlformats.org/officeDocument/2006/math">
                    <m:r>
                      <a:rPr lang="en-IT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b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4808C-215C-516A-E4C5-83ADBAF88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68321"/>
                <a:ext cx="6702289" cy="3048645"/>
              </a:xfrm>
              <a:blipFill>
                <a:blip r:embed="rId2"/>
                <a:stretch>
                  <a:fillRect l="-1323" t="-2905" r="-75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46252D-868D-1EBD-BBE3-D04C4CABD2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8491349" y="1027906"/>
            <a:ext cx="2441959" cy="2304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CC096D-2A5C-0916-25E3-1EBB0CBC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000"/>
          <a:stretch>
            <a:fillRect/>
          </a:stretch>
        </p:blipFill>
        <p:spPr>
          <a:xfrm>
            <a:off x="8491349" y="3525434"/>
            <a:ext cx="2461573" cy="23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86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AC07C-1998-87BC-5FB3-A1CFACDC6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0D049-2B6A-E7E6-9D3E-467B4327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68C3D-6B6D-1802-5D86-FE72EE0E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68322"/>
            <a:ext cx="4883801" cy="113275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Sinusoidal environment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algorithm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successfully manages the budget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until the end (red line spikes at the end)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proper behaviour can be inferred by observing the overall decrease of lambda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A6B0D2-A5CA-99F1-7488-F8A6A430CA77}"/>
                  </a:ext>
                </a:extLst>
              </p:cNvPr>
              <p:cNvSpPr txBox="1"/>
              <p:nvPr/>
            </p:nvSpPr>
            <p:spPr>
              <a:xfrm>
                <a:off x="838198" y="3585652"/>
                <a:ext cx="5003007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Increasing mean environment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Buyers’ demand and willingness to pay keep rising, causing the algorithm to </a:t>
                </a:r>
                <a:r>
                  <a:rPr lang="en-GB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oversell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budget decreases faster than how T increases, thus the dynamic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drops and </a:t>
                </a:r>
                <a:r>
                  <a:rPr lang="en-GB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lambda spikes</a:t>
                </a:r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GB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In the green image, only the first 5k rounds are depicted</a:t>
                </a:r>
                <a:endParaRPr lang="en-GB" sz="1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A6B0D2-A5CA-99F1-7488-F8A6A430C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3585652"/>
                <a:ext cx="5003007" cy="2492990"/>
              </a:xfrm>
              <a:prstGeom prst="rect">
                <a:avLst/>
              </a:prstGeom>
              <a:blipFill>
                <a:blip r:embed="rId2"/>
                <a:stretch>
                  <a:fillRect l="-1772" t="-203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902C71-E852-92AE-FCB7-2F7FFAEEAE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6345243" y="1214608"/>
            <a:ext cx="2185422" cy="2062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3F1616-8F6A-7C13-3ADE-1AE3248F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000"/>
          <a:stretch>
            <a:fillRect/>
          </a:stretch>
        </p:blipFill>
        <p:spPr>
          <a:xfrm>
            <a:off x="6327689" y="4126638"/>
            <a:ext cx="2202976" cy="2062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A3B98-57F0-6DB0-E39C-AE21A8B00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285" y="4742256"/>
            <a:ext cx="2671253" cy="14469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5A82D1-6CCE-C539-56CC-3D32695BA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4285" y="1824462"/>
            <a:ext cx="2671253" cy="14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8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5E99F-F621-F712-BE9A-8BF413AF3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F4CE-B50D-26C0-08FF-A74118DF4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</a:t>
            </a:r>
            <a:r>
              <a:rPr lang="en-IT">
                <a:latin typeface="Palatino" pitchFamily="2" charset="77"/>
                <a:ea typeface="Palatino" pitchFamily="2" charset="77"/>
              </a:rPr>
              <a:t>Analysis – Sinusoidal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24760-F981-6A5D-2CAF-C56841F9B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62073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Defining a smart baseline for highly non-stationary environments was challenging – here we propose three: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89.1k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1.8M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“Static-assumption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146.6k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D523B-80E2-90F7-65B6-9658F42DD8C0}"/>
              </a:ext>
            </a:extLst>
          </p:cNvPr>
          <p:cNvSpPr txBox="1"/>
          <p:nvPr/>
        </p:nvSpPr>
        <p:spPr>
          <a:xfrm>
            <a:off x="838200" y="4553883"/>
            <a:ext cx="529638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Obviously, the regret against the overpower clairvoyant does not achieve sub-linear 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On the other hand,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 the two other baselines lose to our algorithm</a:t>
            </a:r>
          </a:p>
          <a:p>
            <a:endParaRPr lang="en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3B9F36-05C5-C99E-254E-F086055B11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516"/>
          <a:stretch>
            <a:fillRect/>
          </a:stretch>
        </p:blipFill>
        <p:spPr>
          <a:xfrm>
            <a:off x="7012789" y="3567948"/>
            <a:ext cx="2247602" cy="2061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2876A2-8CA1-BC65-3A24-5E55821C1C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00" r="31858"/>
          <a:stretch>
            <a:fillRect/>
          </a:stretch>
        </p:blipFill>
        <p:spPr>
          <a:xfrm>
            <a:off x="9285723" y="2883499"/>
            <a:ext cx="1754506" cy="1764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4355C4-4208-C6DB-30B5-ED091BCA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360"/>
          <a:stretch>
            <a:fillRect/>
          </a:stretch>
        </p:blipFill>
        <p:spPr>
          <a:xfrm>
            <a:off x="9311888" y="4553883"/>
            <a:ext cx="1702175" cy="181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42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F5F58-EE61-8D04-F6FD-C04442FC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BFFE-6FF6-CCEA-65BF-798E2712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 – Increasing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87F19-9414-DCC1-1698-B79210BDE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62073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96.0k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3.8M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“Static-assumption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146.6k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34083-B54C-4519-EF59-BB9974C7C286}"/>
              </a:ext>
            </a:extLst>
          </p:cNvPr>
          <p:cNvSpPr txBox="1"/>
          <p:nvPr/>
        </p:nvSpPr>
        <p:spPr>
          <a:xfrm>
            <a:off x="838200" y="3970401"/>
            <a:ext cx="5509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Despite the bad behaviour the regret in this case is somehow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even better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!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Although, the bad budget management worsens the result by the time horizon 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0DBBEF-AAA9-AC72-408E-C2FE14B665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686"/>
          <a:stretch>
            <a:fillRect/>
          </a:stretch>
        </p:blipFill>
        <p:spPr>
          <a:xfrm>
            <a:off x="6901543" y="2943389"/>
            <a:ext cx="2362020" cy="2177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332C3C-F44A-DB34-F406-F19BC15D5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95" r="32633"/>
          <a:stretch>
            <a:fillRect/>
          </a:stretch>
        </p:blipFill>
        <p:spPr>
          <a:xfrm>
            <a:off x="9263563" y="2123420"/>
            <a:ext cx="1884402" cy="1943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296ABE-1BEE-DD6B-7DE3-09D846F4E0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748"/>
          <a:stretch>
            <a:fillRect/>
          </a:stretch>
        </p:blipFill>
        <p:spPr>
          <a:xfrm>
            <a:off x="9263563" y="3970401"/>
            <a:ext cx="1884402" cy="19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56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1A1E1-39E0-129A-0145-3F842377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F6DE-7676-55B1-C68B-CE041143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B6867-AA27-6EBE-5B18-42FE3696B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Multiple product with highly 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3134238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178C7-0F51-5E7B-B370-F6C2B1236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B20B-AA1B-638F-DAE4-AB8EFFB0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25D1CD-AEB8-9BCC-1515-9ACF36E79B77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Starting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5.00€ 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all the products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2.50€ and 3.00€</a:t>
                </a: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3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1.5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 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same prices for all products )</a:t>
                </a:r>
                <a:endParaRPr lang="en-GB" sz="11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4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25D1CD-AEB8-9BCC-1515-9ACF36E79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740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DFBE-4E71-94E1-E1C2-E006AF21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Setting - General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DE7373-2E77-DCDF-F213-AB3638C79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801" y="2420909"/>
            <a:ext cx="9980398" cy="31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05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5E78-D4F7-7016-4F74-2D55EF40C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8649-FC76-B03C-DDDD-EA4B8553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48A6DC-6136-002A-F10A-143D4CC71DAF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179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t,i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b="0" i="0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i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A</m:t>
                    </m:r>
                    <m:r>
                      <m:rPr>
                        <m:nor/>
                      </m:rPr>
                      <a:rPr lang="it-IT" b="0" i="0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i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⋅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sin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f>
                      <m:fPr>
                        <m:ctrlPr>
                          <a:rPr lang="en-GB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GB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t</m:t>
                        </m:r>
                      </m:num>
                      <m:den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m:rPr>
                            <m:sty m:val="p"/>
                          </m:rPr>
                          <a:rPr lang="it-IT" b="0" i="0" baseline="-25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den>
                    </m:f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​</m:t>
                    </m:r>
                    <m:r>
                      <m:rPr>
                        <m:nor/>
                      </m:rPr>
                      <a:rPr lang="en-GB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),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T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 = 1, …, N</a:t>
                </a:r>
              </a:p>
              <a:p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Where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2.0,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1000,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1.5 and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1500,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1.0 and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800</a:t>
                </a:r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48A6DC-6136-002A-F10A-143D4CC71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1798634"/>
              </a:xfrm>
              <a:prstGeom prst="rect">
                <a:avLst/>
              </a:prstGeom>
              <a:blipFill>
                <a:blip r:embed="rId3"/>
                <a:stretch>
                  <a:fillRect l="-941" t="-209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337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5C7BF-55B0-D1DB-CC54-E84C34F5F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636B-B77B-802D-0619-FC109BED5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Environment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38BAC-BB1D-2BE3-F05E-F15B9B6B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46" y="2536456"/>
            <a:ext cx="10921307" cy="29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99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F509-9339-2947-1F42-177E9E5A5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FC34-D682-B15B-80D0-45F3C0A8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4518C-7C05-D1F1-1073-F7B3A7FD2D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8323"/>
                <a:ext cx="10515600" cy="342619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Idea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simply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extend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our primal-dual pricing strategy to a 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multi-product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setting under highly non-stationary demand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primal regret minimizer - instead of exploring the arms - receives by the framework a reward which is penalized by the dual component, for each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Lagrangian function is indeed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it-IT" sz="1800" b="0" i="1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𝑠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𝑡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)= </m:t>
                    </m:r>
                    <m:nary>
                      <m:naryPr>
                        <m:chr m:val="∑"/>
                        <m:ctrlPr>
                          <a:rPr lang="en-GB" sz="18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𝑆</m:t>
                        </m:r>
                      </m:sup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[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𝑟</m:t>
                        </m:r>
                      </m:e>
                    </m:nary>
                    <m:r>
                      <a:rPr lang="it-IT" sz="1800" b="0" i="1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𝑎</m:t>
                    </m:r>
                    <m: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m:rPr>
                        <m:sty m:val="p"/>
                      </m:rP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t</m:t>
                    </m:r>
                    <m: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)] − </m:t>
                    </m:r>
                    <m:r>
                      <m:rPr>
                        <m:sty m:val="p"/>
                      </m:rPr>
                      <a:rPr lang="en-GB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λ</m:t>
                    </m:r>
                    <m:r>
                      <m:rPr>
                        <m:sty m:val="p"/>
                      </m:rPr>
                      <a:rPr lang="it-IT" sz="1800" b="0" i="0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t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nary>
                      <m:naryPr>
                        <m:chr m:val="∑"/>
                        <m:ctrlPr>
                          <a:rPr lang="en-GB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𝑆</m:t>
                        </m:r>
                      </m:sup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[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𝑐</m:t>
                        </m:r>
                      </m:e>
                    </m:nary>
                    <m:r>
                      <a:rPr lang="it-IT" sz="1800" i="1" baseline="-250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𝑎</m:t>
                    </m:r>
                    <m: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t</m:t>
                    </m:r>
                    <m: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 </a:t>
                </a:r>
                <a14:m>
                  <m:oMath xmlns:m="http://schemas.openxmlformats.org/officeDocument/2006/math">
                    <m:r>
                      <a:rPr lang="it-IT" sz="16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−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enforce that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every arm should be played at least once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in the first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sz="18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rounds</a:t>
                </a:r>
                <a:endParaRPr lang="en-GB" sz="2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4518C-7C05-D1F1-1073-F7B3A7FD2D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8323"/>
                <a:ext cx="10515600" cy="3426192"/>
              </a:xfrm>
              <a:blipFill>
                <a:blip r:embed="rId2"/>
                <a:stretch>
                  <a:fillRect l="-965" t="-258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070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4497E-F667-E889-8381-43CB5D951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C0865-14A1-3FB3-7C82-5A951D18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E63E4-4A33-FE1D-F50C-DA4DAFD0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515600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 err="1">
                <a:latin typeface="Palatino" pitchFamily="2" charset="77"/>
                <a:ea typeface="Palatino" pitchFamily="2" charset="77"/>
              </a:rPr>
              <a:t>Behaviour</a:t>
            </a:r>
            <a:endParaRPr lang="it-IT" sz="24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behaviour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was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every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way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equivalent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 the single product case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08B26-349C-949C-082B-162504D61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93886"/>
            <a:ext cx="5645526" cy="2642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9FBB5-58C1-E5D5-D59A-956AF45B9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88" y="2943947"/>
            <a:ext cx="4841966" cy="26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316B-656C-16C9-74B9-ACE7B993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53B4-490C-9CC7-F3E6-DAB8802B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E8413-C568-4275-C18B-E66666771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05901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[7.50, 9.00, 8.25]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261.7K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4.77M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“Static-assupmtion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[5.33, 6.42, 8.25]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210.6K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6B9EB3-7E08-C2E5-3940-72D360FBDE4A}"/>
              </a:ext>
            </a:extLst>
          </p:cNvPr>
          <p:cNvSpPr txBox="1"/>
          <p:nvPr/>
        </p:nvSpPr>
        <p:spPr>
          <a:xfrm>
            <a:off x="838199" y="4553883"/>
            <a:ext cx="56553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obtain similar results to the single product case </a:t>
            </a:r>
            <a:endParaRPr lang="en-GB" sz="16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8A0CE-2DF0-9196-E36B-3D10D34D64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384"/>
          <a:stretch>
            <a:fillRect/>
          </a:stretch>
        </p:blipFill>
        <p:spPr>
          <a:xfrm>
            <a:off x="6353872" y="2211206"/>
            <a:ext cx="2914342" cy="2753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EA801-580F-9141-2975-45E8F842CE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838" r="32380"/>
          <a:stretch>
            <a:fillRect/>
          </a:stretch>
        </p:blipFill>
        <p:spPr>
          <a:xfrm>
            <a:off x="9268215" y="1154575"/>
            <a:ext cx="2392472" cy="2468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CD28B-ADB6-6F34-8542-81873E82CD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218"/>
          <a:stretch>
            <a:fillRect/>
          </a:stretch>
        </p:blipFill>
        <p:spPr>
          <a:xfrm>
            <a:off x="9210802" y="3491471"/>
            <a:ext cx="2392473" cy="246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46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74765-541B-EF11-B551-B89FE949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404E-9C10-6618-F783-82BB1C3F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2890-F52D-7B2A-059B-20140DAB2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68322"/>
            <a:ext cx="4481944" cy="41111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One last observation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just would like to highlight that our algorithm appears to follow this pattern: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Starts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by playing arms with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highest average reward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quite enough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Observes a spike by lambda to quickly penalize such arms 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Keeps playing arms which guarantee good budget management (with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higher per-buyer profit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Eventually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gives a chance to the best arms by the end of the rounds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We plotted the three arms with highest average reward at the end of the simulation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E2EDE2-DDD2-033B-7368-407B24A6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059" y="1698128"/>
            <a:ext cx="5613981" cy="23514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545ABE-EADC-B229-32FC-9FB753DF0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4" y="4049611"/>
            <a:ext cx="5613981" cy="21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55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02C68-A5DB-52C6-6D11-4FEEA6F45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D9ED-C83D-7625-C550-53986E93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70853-C70D-1FD1-3061-472B1DA52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Multiple product </a:t>
            </a:r>
            <a:r>
              <a:rPr lang="en-IT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with slightly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3713515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7ED50-A03C-1E47-965B-6D991B6B4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FB0F-8E00-4A12-7B64-D33C354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F1038B-D252-04FA-077A-54FF0B9EADF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varying valuation schedule v</a:t>
                </a:r>
                <a:r>
                  <a:rPr lang="en-IT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s,</a:t>
                </a:r>
                <a:r>
                  <a:rPr lang="en-GB" baseline="-250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2.50€, 3.00€</a:t>
                </a: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3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1.5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it-IT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lim>
                        </m:limLow>
                      </m:fName>
                      <m:e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e>
                    </m:func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sz="14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6  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for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this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final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comparison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finally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increased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K, and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thus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also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number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of trials for the pseudo-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regret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estimation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)</a:t>
                </a:r>
                <a:endParaRPr lang="en-IT" sz="14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F1038B-D252-04FA-077A-54FF0B9E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254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16E1-76AA-5C8A-3652-6F022B1B8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14EF-7AA7-22BF-7000-8C1EE989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4F9EC-8E71-2AFF-B03C-156A404A85E5}"/>
              </a:ext>
            </a:extLst>
          </p:cNvPr>
          <p:cNvSpPr txBox="1"/>
          <p:nvPr/>
        </p:nvSpPr>
        <p:spPr>
          <a:xfrm>
            <a:off x="838200" y="1690688"/>
            <a:ext cx="41089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20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There exist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50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buyers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with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segmented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varying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valuation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(</a:t>
            </a:r>
            <a:r>
              <a:rPr lang="it-IT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abrupt</a:t>
            </a:r>
            <a:r>
              <a:rPr lang="it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changes</a:t>
            </a:r>
            <a:r>
              <a:rPr lang="it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)</a:t>
            </a:r>
            <a:endParaRPr lang="en-GB" sz="16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A89B3-62BF-4EC9-2522-CA4F873208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96" b="11368"/>
          <a:stretch>
            <a:fillRect/>
          </a:stretch>
        </p:blipFill>
        <p:spPr>
          <a:xfrm>
            <a:off x="6092580" y="1396111"/>
            <a:ext cx="5261220" cy="292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17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F8FA2-1339-2C27-070C-D96785A0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ABA30-6574-B967-8BA1-070BC5C9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83709-F8CF-DD76-AFA8-3E5ADA0E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58"/>
          <a:stretch>
            <a:fillRect/>
          </a:stretch>
        </p:blipFill>
        <p:spPr>
          <a:xfrm>
            <a:off x="3886200" y="1690688"/>
            <a:ext cx="7297615" cy="4576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63EE32-8C1E-3F4E-F978-CB879CC9F927}"/>
              </a:ext>
            </a:extLst>
          </p:cNvPr>
          <p:cNvSpPr txBox="1"/>
          <p:nvPr/>
        </p:nvSpPr>
        <p:spPr>
          <a:xfrm>
            <a:off x="838200" y="1321356"/>
            <a:ext cx="327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Demand function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17814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5D055-1219-338D-77BD-653B6785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4DB70-04C6-54DD-0EF8-4067C8D3F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 -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8A8870-9A17-55F8-A003-01AE01D9BEE2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467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IT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( 0, 1 )</m:t>
                    </m:r>
                  </m:oMath>
                </a14:m>
                <a:endParaRPr lang="en-IT" sz="2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demand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function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thus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baseline="-2500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=50⋅(1−</m:t>
                    </m:r>
                    <m:r>
                      <m:rPr>
                        <m:sty m:val="p"/>
                      </m:rPr>
                      <a:rPr lang="el-GR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l-GR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T" sz="2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That is the expected value of a binomial!</a:t>
                </a:r>
              </a:p>
              <a:p>
                <a:endParaRPr lang="en-IT" sz="2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Behaviour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represent the actual number of buyers n</a:t>
                </a:r>
                <a:r>
                  <a:rPr lang="en-IT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as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​∼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50,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l-GR" i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l-GR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GB" i="1" baseline="-25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​;</m:t>
                            </m:r>
                            <m:r>
                              <a:rPr lang="it-IT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3,</m:t>
                            </m:r>
                            <m:r>
                              <a:rPr lang="it-IT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it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it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which can be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interpreted as a sub-Gaussian deviation from the expected demand 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D(p</a:t>
                </a:r>
                <a:r>
                  <a:rPr lang="en-GB" sz="1400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since it corresponds to a Binomial random variable centered around its mean.</a:t>
                </a:r>
                <a:endParaRPr lang="en-GB" sz="1400" baseline="-25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returned reward is the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profit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𝑛</m:t>
                    </m:r>
                    <m:r>
                      <a:rPr lang="en-GB" i="1" baseline="-25000" dirty="0" err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𝑡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𝑝𝑡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– 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𝑐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</m:t>
                    </m:r>
                  </m:oMath>
                </a14:m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8A8870-9A17-55F8-A003-01AE01D9B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467359"/>
              </a:xfrm>
              <a:prstGeom prst="rect">
                <a:avLst/>
              </a:prstGeom>
              <a:blipFill>
                <a:blip r:embed="rId3"/>
                <a:stretch>
                  <a:fillRect l="-941" t="-1091" b="-145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071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2F91-79B8-C03C-F682-E1F91B189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3CDA-B4D7-6C9D-BF75-6F0B7B5E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CF67D-CDAE-1D93-32BF-44ACE3478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3"/>
                <a:ext cx="8645769" cy="459180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CombinatorialUCB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To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extend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our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CombinatorialUCB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sliding window,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adjusted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scaling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factors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and C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dividing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them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window size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 the 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window size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only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the confidence bounds never get small enough – since the samples are not enough – leading the agent to take overly optimistic decisions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Instead, dividing both factors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optimism is rescaled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to the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normal case</a:t>
                </a:r>
                <a:endParaRPr lang="en-GB" sz="20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CF67D-CDAE-1D93-32BF-44ACE3478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3"/>
                <a:ext cx="8645769" cy="4591800"/>
              </a:xfrm>
              <a:blipFill>
                <a:blip r:embed="rId2"/>
                <a:stretch>
                  <a:fillRect l="-1026" t="-193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33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A82A-8AEE-1EEB-A600-DA55DE6C8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F01A-9FBA-FCEB-FCBB-AE1EDF02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Final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3D032-A7F7-B714-0CBA-5A81AFD66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322169" cy="176067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CombinatorialUCB vs Primal-Dual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As R1 and R2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leaded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into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development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a multi-product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agent…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And R3 and R4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into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development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a multi-product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-Dual agent…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want to compare </a:t>
            </a: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 with sliding window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against </a:t>
            </a: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Primal-Dual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within a setting with abrupt changes</a:t>
            </a:r>
          </a:p>
        </p:txBody>
      </p:sp>
    </p:spTree>
    <p:extLst>
      <p:ext uri="{BB962C8B-B14F-4D97-AF65-F5344CB8AC3E}">
        <p14:creationId xmlns:p14="http://schemas.microsoft.com/office/powerpoint/2010/main" val="4375649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D70D-66F6-D43E-3D91-573C48D7A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54F4-E309-B23E-2405-C0EC28BC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9F6-315B-D005-0F2A-6E560657F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8323"/>
            <a:ext cx="5428904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 err="1">
                <a:latin typeface="Palatino" pitchFamily="2" charset="77"/>
                <a:ea typeface="Palatino" pitchFamily="2" charset="77"/>
              </a:rPr>
              <a:t>Comparison</a:t>
            </a:r>
            <a:endParaRPr lang="it-IT" sz="24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can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observe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consumption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have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slope = B/T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most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the time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general,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budget management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appears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to be more 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stable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can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say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that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window </a:t>
            </a:r>
            <a:r>
              <a:rPr lang="it-IT" sz="14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is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small enough</a:t>
            </a: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their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budget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properly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 </a:t>
            </a: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They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consume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it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all</a:t>
            </a:r>
            <a:endParaRPr lang="it-IT" sz="16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They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avoid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running out of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it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too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early</a:t>
            </a: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91936-D112-BA0B-91F0-E440BBC9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566" y="2135037"/>
            <a:ext cx="5032426" cy="267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072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BAE81-CF3F-59FA-5FB2-16DB4294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9B6-A7B9-7CCE-45B5-B44E7154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7BFEF-43D9-3FCC-8FD4-6899EA45A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785338" cy="24780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Reward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Despite basing its decisions on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much smaller number of samples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(window),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CombinatorialUCB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achieves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higher total reward 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But it still does learn –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window is big enough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reason is simple: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Primal-Dual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approach does not really account for the change of environment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Its primal regret minimizer lies on weaker adversarial hypothesis</a:t>
            </a:r>
            <a:endParaRPr lang="en-GB" sz="14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61CD8-0B96-CB8D-CE0A-185F85AFA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28" y="1773831"/>
            <a:ext cx="4365649" cy="260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31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85586-5F5E-FCF8-9BF1-FE2E9266C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F266-F95D-1B56-D3BA-01ECDA17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3B9B-FB73-B2F2-AB79-BA5AE1CA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6641123" cy="496199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[9.40, 12.25, 9.6]</a:t>
            </a:r>
            <a:b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283.4K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6.37M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“Generalized BAMP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 = 287.0K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generalized our BAMP by averaging the reward per round through the 3 sections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Observations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observing the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BAFP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clairvoyant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plot, it is possible to infer that – using a fixed superarm – it  is more convenient to spend the entire budget in the first segment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On the other hand, the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Generalized BAMP clairvoyant-defined agent – instead – 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tried to gain reward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for the first two segments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F30692-3031-5894-CD1B-021E1BB4AF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07" r="65988"/>
          <a:stretch>
            <a:fillRect/>
          </a:stretch>
        </p:blipFill>
        <p:spPr>
          <a:xfrm>
            <a:off x="8342399" y="1268462"/>
            <a:ext cx="2583508" cy="22582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A411D7-BCEB-B60A-AA38-6FF83D00F3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893"/>
          <a:stretch>
            <a:fillRect/>
          </a:stretch>
        </p:blipFill>
        <p:spPr>
          <a:xfrm>
            <a:off x="8412941" y="3429000"/>
            <a:ext cx="2512966" cy="25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57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6E8B8-2FCF-1AF0-C162-1DD63FE91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F489-180A-D246-5F97-782B0E86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08EE0-3367-0A31-9F98-9016043AA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4812323" cy="282161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[9.40, 12.25, 9.6]</a:t>
            </a:r>
            <a:b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283.4K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6.37M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“Generalized BAMP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 = 287.0K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But… In this setting it performs quite bad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913DB9-6C16-E349-243A-C3DDA0C9D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1" t="10424" r="65686"/>
          <a:stretch>
            <a:fillRect/>
          </a:stretch>
        </p:blipFill>
        <p:spPr>
          <a:xfrm>
            <a:off x="5955319" y="4019512"/>
            <a:ext cx="2579079" cy="23077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65A941-AC22-9577-7BCC-1E52BF52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163" r="32654"/>
          <a:stretch>
            <a:fillRect/>
          </a:stretch>
        </p:blipFill>
        <p:spPr>
          <a:xfrm>
            <a:off x="7268305" y="1414767"/>
            <a:ext cx="2579078" cy="25762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2DE1EB-48D7-0162-6CBD-6E90B3D382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818" t="10424"/>
          <a:stretch>
            <a:fillRect/>
          </a:stretch>
        </p:blipFill>
        <p:spPr>
          <a:xfrm>
            <a:off x="8557844" y="4019512"/>
            <a:ext cx="2579079" cy="230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5C468-61EC-76A4-7514-F3E3459F6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FAB91-C670-4A6D-D2D6-48399311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Feedback -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9C2C1-5F5F-AE6E-176A-A18875955DBA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1600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environment returns the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number of sales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along with the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reward</a:t>
                </a:r>
              </a:p>
              <a:p>
                <a:pPr>
                  <a:spcAft>
                    <a:spcPts val="600"/>
                  </a:spcAft>
                </a:pP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Reward Range in [0, R]</a:t>
                </a: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did not normalize the reward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into [0, 1] interval</a:t>
                </a:r>
                <a:b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That implies adjusting the confidence bound </a:t>
                </a:r>
                <a:r>
                  <a:rPr lang="en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 scaling constant 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reward upper bound 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s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</m:t>
                    </m:r>
                    <m:r>
                      <a:rPr lang="en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𝑅</m:t>
                    </m:r>
                    <m:r>
                      <a:rPr lang="en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= </m:t>
                    </m:r>
                    <m:d>
                      <m:dPr>
                        <m:ctrlP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d>
                          </m:e>
                        </m:func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𝑐𝑜𝑠𝑡</m:t>
                        </m:r>
                      </m:e>
                    </m:d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IT" baseline="-25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that is the maximum bound for the reward per round</a:t>
                </a:r>
              </a:p>
              <a:p>
                <a:pPr>
                  <a:spcAft>
                    <a:spcPts val="600"/>
                  </a:spcAft>
                </a:pPr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Similarly, for the cost lower bound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C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br>
                  <a:rPr lang="it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but we will discuss this constant factor further later 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9C2C1-5F5F-AE6E-176A-A1887595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693319"/>
              </a:xfrm>
              <a:prstGeom prst="rect">
                <a:avLst/>
              </a:prstGeom>
              <a:blipFill>
                <a:blip r:embed="rId3"/>
                <a:stretch>
                  <a:fillRect l="-941" t="-1027" b="-102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718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07C2-4E06-670B-371B-41FF7CE1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 -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2A16-51B0-556D-DEC4-256428775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156635" cy="435133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 Methodology</a:t>
            </a:r>
            <a:endParaRPr lang="en-IT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Due to the difficulty of calculating the expected reward of UCB1, we estimate it through its sample mean over n independent trials, in order to compute the </a:t>
            </a:r>
            <a:r>
              <a:rPr lang="en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pseudo-regret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CCAB8-43F7-0F3C-FB03-87C75CE5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68" y="3088304"/>
            <a:ext cx="7591694" cy="295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25CEC-DD0D-8440-FCD3-6EC44A661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BFAB-CCBA-0E21-2FDB-8FDE892D3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 – How to deal with budget?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F4388-AF8A-7D54-7E24-8AC22017E460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Assumptions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 = 3.00€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Parameters setting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sepChr m:val="∣"/>
                        <m:ctrlPr>
                          <a:rPr lang="en-GB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e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=0.50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0≤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≤2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Disclaimer: The price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grids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were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often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 </a:t>
                </a:r>
                <a:r>
                  <a:rPr lang="it-IT" sz="12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very</a:t>
                </a:r>
                <a:r>
                  <a:rPr lang="it-IT" sz="12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-discrete 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means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the project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specifications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.</a:t>
                </a: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Now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F4388-AF8A-7D54-7E24-8AC22017E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4154984"/>
              </a:xfrm>
              <a:prstGeom prst="rect">
                <a:avLst/>
              </a:prstGeom>
              <a:blipFill>
                <a:blip r:embed="rId3"/>
                <a:stretch>
                  <a:fillRect l="-941" t="-304" b="-121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448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FC0D3-04EC-02F8-BDD5-514950DCC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0540-2F98-1E08-ECEE-CE6E2C7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D5EC5-440C-2C3A-2C09-0894CBA9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3"/>
                <a:ext cx="10850697" cy="311094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Estimation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 Confidence Bounds (UCB) on the expected rewards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Confidence Bounds (LCB) on the expected number of sold units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buNone/>
                </a:pPr>
                <a:endParaRPr lang="en-GB" sz="16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Decision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At each round, it solves a linear program to find a distribution 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γ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ₜ over the arms that: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Respects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expectation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consumption constraint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≤ 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=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B/T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Maximizes the expected reward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 a probability distribution - weights sum to 1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D5EC5-440C-2C3A-2C09-0894CBA9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3"/>
                <a:ext cx="10850697" cy="3110942"/>
              </a:xfrm>
              <a:blipFill>
                <a:blip r:embed="rId2"/>
                <a:stretch>
                  <a:fillRect l="-818" t="-2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159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3036</TotalTime>
  <Words>3348</Words>
  <Application>Microsoft Macintosh PowerPoint</Application>
  <PresentationFormat>Widescreen</PresentationFormat>
  <Paragraphs>384</Paragraphs>
  <Slides>55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Aptos</vt:lpstr>
      <vt:lpstr>Aptos Display</vt:lpstr>
      <vt:lpstr>Arial</vt:lpstr>
      <vt:lpstr>Cambria Math</vt:lpstr>
      <vt:lpstr>Palatino</vt:lpstr>
      <vt:lpstr>Office Theme</vt:lpstr>
      <vt:lpstr>OLA Project 2024/2025</vt:lpstr>
      <vt:lpstr>Requirement 1</vt:lpstr>
      <vt:lpstr>Setting - General</vt:lpstr>
      <vt:lpstr>Setting - General</vt:lpstr>
      <vt:lpstr>Environment - General</vt:lpstr>
      <vt:lpstr>Feedback - General</vt:lpstr>
      <vt:lpstr>Performance Analysis - General</vt:lpstr>
      <vt:lpstr>Setting – How to deal with budget?</vt:lpstr>
      <vt:lpstr>Strategy</vt:lpstr>
      <vt:lpstr>Strategy</vt:lpstr>
      <vt:lpstr>To be discussed</vt:lpstr>
      <vt:lpstr>Budget</vt:lpstr>
      <vt:lpstr>Performance Analysis</vt:lpstr>
      <vt:lpstr>Performance Analysis</vt:lpstr>
      <vt:lpstr>Performance Analysis</vt:lpstr>
      <vt:lpstr>Requirement 2</vt:lpstr>
      <vt:lpstr>Setting</vt:lpstr>
      <vt:lpstr>Setting</vt:lpstr>
      <vt:lpstr>Environment</vt:lpstr>
      <vt:lpstr>Feedback</vt:lpstr>
      <vt:lpstr>Strategy</vt:lpstr>
      <vt:lpstr>Strategy</vt:lpstr>
      <vt:lpstr>To be discussed</vt:lpstr>
      <vt:lpstr>To be discussed</vt:lpstr>
      <vt:lpstr>To be discussed</vt:lpstr>
      <vt:lpstr>Budget</vt:lpstr>
      <vt:lpstr>Performance Analysis</vt:lpstr>
      <vt:lpstr>Performance Analysis</vt:lpstr>
      <vt:lpstr>Requirement 3</vt:lpstr>
      <vt:lpstr>Setting</vt:lpstr>
      <vt:lpstr>Environment</vt:lpstr>
      <vt:lpstr>Strategy</vt:lpstr>
      <vt:lpstr>To be discussed</vt:lpstr>
      <vt:lpstr>To be discussed</vt:lpstr>
      <vt:lpstr>Budget</vt:lpstr>
      <vt:lpstr>Performance Analysis – Sinusoidal</vt:lpstr>
      <vt:lpstr>Performance Analysis – Increasing mean</vt:lpstr>
      <vt:lpstr>Requirement 4</vt:lpstr>
      <vt:lpstr>Setting</vt:lpstr>
      <vt:lpstr>Environment</vt:lpstr>
      <vt:lpstr>Environment</vt:lpstr>
      <vt:lpstr>Strategy</vt:lpstr>
      <vt:lpstr>Budget</vt:lpstr>
      <vt:lpstr>Performance Analysis</vt:lpstr>
      <vt:lpstr>Performance Analysis</vt:lpstr>
      <vt:lpstr>Requirement 5</vt:lpstr>
      <vt:lpstr>Setting</vt:lpstr>
      <vt:lpstr>Environment</vt:lpstr>
      <vt:lpstr>Environment</vt:lpstr>
      <vt:lpstr>Strategy</vt:lpstr>
      <vt:lpstr>Final comparison</vt:lpstr>
      <vt:lpstr>Budget</vt:lpstr>
      <vt:lpstr>Performance Analysis</vt:lpstr>
      <vt:lpstr>Performance Analysis</vt:lpstr>
      <vt:lpstr>Performance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Mattia Piccinato</dc:creator>
  <cp:lastModifiedBy>Mattia Piccinato</cp:lastModifiedBy>
  <cp:revision>34</cp:revision>
  <dcterms:created xsi:type="dcterms:W3CDTF">2025-07-07T11:50:59Z</dcterms:created>
  <dcterms:modified xsi:type="dcterms:W3CDTF">2025-07-15T13:56:17Z</dcterms:modified>
</cp:coreProperties>
</file>